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6" r:id="rId3"/>
    <p:sldId id="283" r:id="rId4"/>
    <p:sldId id="280" r:id="rId5"/>
    <p:sldId id="284" r:id="rId6"/>
    <p:sldId id="274" r:id="rId7"/>
    <p:sldId id="267" r:id="rId8"/>
    <p:sldId id="285" r:id="rId9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iel Smit" initials="MS" lastIdx="9" clrIdx="0"/>
  <p:cmAuthor id="1" name="Vries, Sander de" initials="Sd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>
        <p:scale>
          <a:sx n="100" d="100"/>
          <a:sy n="100" d="100"/>
        </p:scale>
        <p:origin x="-184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5C9A-E170-4607-8EC8-0851105BF3CA}" type="datetimeFigureOut">
              <a:rPr lang="nl-NL" smtClean="0"/>
              <a:pPr/>
              <a:t>31-5-2016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C5DA-D646-4CE7-9DF6-2B50DC1E043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101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1C5DA-D646-4CE7-9DF6-2B50DC1E043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4420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09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160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46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550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66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30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53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4B2A-517D-4074-9C97-DAB32EA6EA3C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941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A692-ECD0-42BF-B172-285DB06F9C5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92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04FC-9246-40B7-86B0-21FC8DA3244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43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8669-9163-4AFD-AC5A-B15A4928C01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4112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1E9F-0FE2-403B-9C89-5D6D558DFC9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41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050-F067-40D9-9E56-2111708557A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74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10EC-1E7F-446E-BD24-D00CE7D3491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974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E36-FC98-4FC6-9B81-763E2997E0E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031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177C-29B7-4D5B-920D-235D01C6D2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673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C456-7271-4F15-A105-A011DD795DF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37B0-2AC6-4D4F-BDD1-F92E36D551D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057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4B4C4-F508-409B-B52D-19649972599F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§8.3 Vrijhandel of niet?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een land zijn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internationale concurrentiepositie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versterken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welke handelsbelemmeringen er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gevolgen van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handelsbelemmeringen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1298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6206" y="1844675"/>
            <a:ext cx="7561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De </a:t>
            </a:r>
            <a:r>
              <a:rPr lang="nl-NL" sz="2800" i="1" dirty="0"/>
              <a:t>internationale concurrentiepositie </a:t>
            </a:r>
            <a:r>
              <a:rPr lang="nl-NL" sz="2800" dirty="0"/>
              <a:t>geeft aan in hoeverre een land in staat is om beter en/of goedkoper te produceren dan andere landen</a:t>
            </a:r>
            <a:r>
              <a:rPr lang="nl-NL" sz="2800" dirty="0" smtClean="0"/>
              <a:t>.</a:t>
            </a:r>
            <a:endParaRPr 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handelspositie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1715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6206" y="1844675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De </a:t>
            </a:r>
            <a:r>
              <a:rPr lang="nl-NL" sz="2800" dirty="0"/>
              <a:t>internationale handel is </a:t>
            </a:r>
            <a:r>
              <a:rPr lang="nl-NL" sz="2800" dirty="0" smtClean="0"/>
              <a:t>belangrijk </a:t>
            </a:r>
            <a:r>
              <a:rPr lang="nl-NL" sz="2800" dirty="0"/>
              <a:t>voor de Nederlandse welvaart.</a:t>
            </a:r>
          </a:p>
          <a:p>
            <a:r>
              <a:rPr lang="nl-NL" sz="2800" dirty="0"/>
              <a:t>Daarom is het nodig dat Nederland een aantrekkelijke handelspartner is </a:t>
            </a:r>
            <a:r>
              <a:rPr lang="nl-NL" sz="2800" dirty="0" smtClean="0"/>
              <a:t>voor andere </a:t>
            </a:r>
            <a:r>
              <a:rPr lang="nl-NL" sz="2800" dirty="0"/>
              <a:t>landen. </a:t>
            </a:r>
            <a:endParaRPr lang="nl-NL" sz="2800" dirty="0" smtClean="0"/>
          </a:p>
          <a:p>
            <a:r>
              <a:rPr lang="nl-NL" sz="2800" dirty="0" smtClean="0"/>
              <a:t>We hebben een sterke </a:t>
            </a:r>
            <a:r>
              <a:rPr lang="nl-NL" sz="2800" dirty="0"/>
              <a:t>internationale </a:t>
            </a:r>
            <a:r>
              <a:rPr lang="nl-NL" sz="2800" dirty="0" smtClean="0"/>
              <a:t>concurrentiepositie als Nederlandse bedrijven producten </a:t>
            </a:r>
            <a:r>
              <a:rPr lang="nl-NL" sz="2800" dirty="0"/>
              <a:t>van goede kwaliteit leveren tegen een aantrekkelijke prijs. </a:t>
            </a:r>
            <a:endParaRPr lang="nl-NL" sz="2800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handelspositie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98570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66918" y="1733551"/>
            <a:ext cx="7561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i="1" dirty="0" smtClean="0"/>
              <a:t>Protectiemaatregelen </a:t>
            </a:r>
            <a:r>
              <a:rPr lang="nl-NL" sz="2800" dirty="0" smtClean="0"/>
              <a:t>(of </a:t>
            </a:r>
            <a:r>
              <a:rPr lang="nl-NL" sz="2800" i="1" dirty="0" smtClean="0"/>
              <a:t>protectionisme </a:t>
            </a:r>
            <a:r>
              <a:rPr lang="nl-NL" sz="2800" dirty="0"/>
              <a:t>of </a:t>
            </a:r>
            <a:r>
              <a:rPr lang="nl-NL" sz="2800" i="1" dirty="0" smtClean="0"/>
              <a:t>handelsbelemmeringen) </a:t>
            </a:r>
            <a:r>
              <a:rPr lang="nl-NL" sz="2800" dirty="0" smtClean="0"/>
              <a:t>zijn maatregelen die de EU neemt om </a:t>
            </a:r>
            <a:r>
              <a:rPr lang="nl-NL" sz="2800" dirty="0"/>
              <a:t>de productie </a:t>
            </a:r>
            <a:r>
              <a:rPr lang="nl-NL" sz="2800" dirty="0" smtClean="0"/>
              <a:t>en werkgelegenheid </a:t>
            </a:r>
            <a:r>
              <a:rPr lang="nl-NL" sz="2800" dirty="0"/>
              <a:t>van bedrijven in de EU </a:t>
            </a:r>
            <a:r>
              <a:rPr lang="nl-NL" sz="2800" dirty="0" smtClean="0"/>
              <a:t>te beschermen </a:t>
            </a:r>
            <a:r>
              <a:rPr lang="nl-NL" sz="2800" dirty="0"/>
              <a:t>tegen concurrentie </a:t>
            </a:r>
            <a:r>
              <a:rPr lang="nl-NL" sz="2800" dirty="0" smtClean="0"/>
              <a:t>van buitenaf.</a:t>
            </a:r>
          </a:p>
          <a:p>
            <a:endParaRPr lang="nl-NL" sz="2800" dirty="0"/>
          </a:p>
          <a:p>
            <a:r>
              <a:rPr lang="nl-NL" sz="2800" dirty="0"/>
              <a:t>Het tegenovergestelde van protectionisme is </a:t>
            </a:r>
            <a:r>
              <a:rPr lang="nl-NL" sz="2800" dirty="0" smtClean="0"/>
              <a:t>vrijhandel</a:t>
            </a:r>
            <a:r>
              <a:rPr lang="nl-NL" dirty="0"/>
              <a:t>.</a:t>
            </a:r>
            <a:endParaRPr lang="nl-NL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Bescherming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62911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689115" y="1466117"/>
            <a:ext cx="819757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dirty="0" smtClean="0"/>
              <a:t>Om bedrijven in de EU te beschermen kan de EU: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invoerrechten </a:t>
            </a:r>
            <a:r>
              <a:rPr lang="nl-NL" dirty="0" smtClean="0"/>
              <a:t>(of </a:t>
            </a:r>
            <a:r>
              <a:rPr lang="nl-NL" i="1" dirty="0" smtClean="0"/>
              <a:t>douanerechten </a:t>
            </a:r>
            <a:r>
              <a:rPr lang="nl-NL" dirty="0"/>
              <a:t>of </a:t>
            </a:r>
            <a:r>
              <a:rPr lang="nl-NL" i="1" dirty="0" smtClean="0"/>
              <a:t>importheffingen) </a:t>
            </a:r>
            <a:r>
              <a:rPr lang="nl-NL" dirty="0" smtClean="0"/>
              <a:t>heffen</a:t>
            </a:r>
            <a:r>
              <a:rPr lang="nl-NL" dirty="0"/>
              <a:t>: de </a:t>
            </a:r>
            <a:r>
              <a:rPr lang="nl-NL" i="1" dirty="0"/>
              <a:t>douane </a:t>
            </a:r>
            <a:r>
              <a:rPr lang="nl-NL" dirty="0"/>
              <a:t>heft belasting op ingevoerde producten</a:t>
            </a:r>
            <a:r>
              <a:rPr lang="nl-NL" dirty="0" smtClean="0"/>
              <a:t>. Deze </a:t>
            </a:r>
            <a:r>
              <a:rPr lang="nl-NL" dirty="0"/>
              <a:t>producten worden daardoor duurder</a:t>
            </a:r>
            <a:r>
              <a:rPr lang="nl-NL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/>
              <a:t>c</a:t>
            </a:r>
            <a:r>
              <a:rPr lang="nl-NL" i="1" dirty="0" smtClean="0"/>
              <a:t>ontingentering (</a:t>
            </a:r>
            <a:r>
              <a:rPr lang="nl-NL" dirty="0" smtClean="0"/>
              <a:t>of </a:t>
            </a:r>
            <a:r>
              <a:rPr lang="nl-NL" i="1" dirty="0" smtClean="0"/>
              <a:t>importquota) instellen: een </a:t>
            </a:r>
            <a:r>
              <a:rPr lang="nl-NL" dirty="0" smtClean="0"/>
              <a:t>maximum </a:t>
            </a:r>
            <a:r>
              <a:rPr lang="nl-NL" dirty="0"/>
              <a:t>stellen aan het aantal producten dat mag </a:t>
            </a:r>
            <a:r>
              <a:rPr lang="nl-NL" dirty="0" smtClean="0"/>
              <a:t>worden ingevoerd.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een </a:t>
            </a:r>
            <a:r>
              <a:rPr lang="nl-NL" i="1" dirty="0"/>
              <a:t>invoerverbod </a:t>
            </a:r>
            <a:r>
              <a:rPr lang="nl-NL" dirty="0"/>
              <a:t>instellen: bepaalde goederen mogen dan helemaal </a:t>
            </a:r>
            <a:r>
              <a:rPr lang="nl-NL" dirty="0" smtClean="0"/>
              <a:t>niet worden </a:t>
            </a:r>
            <a:r>
              <a:rPr lang="nl-NL" dirty="0"/>
              <a:t>ingevoerd in de EU</a:t>
            </a:r>
            <a:r>
              <a:rPr lang="nl-NL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exportsubsidie </a:t>
            </a:r>
            <a:r>
              <a:rPr lang="nl-NL" dirty="0"/>
              <a:t>geven: de EU of de Nederlandse overheid geeft </a:t>
            </a:r>
            <a:r>
              <a:rPr lang="nl-NL" dirty="0" smtClean="0"/>
              <a:t>subsidie aan </a:t>
            </a:r>
            <a:r>
              <a:rPr lang="nl-NL" dirty="0"/>
              <a:t>exporterende bedrijven. </a:t>
            </a:r>
            <a:r>
              <a:rPr lang="nl-NL" dirty="0" smtClean="0"/>
              <a:t>Die </a:t>
            </a:r>
            <a:r>
              <a:rPr lang="nl-NL" dirty="0"/>
              <a:t>bedrijven kunnen hun producten </a:t>
            </a:r>
            <a:r>
              <a:rPr lang="nl-NL" dirty="0" smtClean="0"/>
              <a:t>dan goedkoper </a:t>
            </a:r>
            <a:r>
              <a:rPr lang="nl-NL" dirty="0"/>
              <a:t>aan het buitenland verkopen.</a:t>
            </a:r>
            <a:endParaRPr lang="nl-NL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Bescherming 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9468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33551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Veel </a:t>
            </a:r>
            <a:r>
              <a:rPr lang="nl-NL" sz="2800" dirty="0"/>
              <a:t>mensen zijn voorstander van wereldwijde </a:t>
            </a:r>
            <a:r>
              <a:rPr lang="nl-NL" sz="2800" dirty="0" smtClean="0"/>
              <a:t>vrijhandel omdat zij verwachten </a:t>
            </a:r>
            <a:r>
              <a:rPr lang="nl-NL" sz="2800" dirty="0"/>
              <a:t>dat door vrijhandel de welvaart overal kan toenemen.</a:t>
            </a:r>
          </a:p>
          <a:p>
            <a:endParaRPr lang="nl-NL" sz="2800" dirty="0" smtClean="0"/>
          </a:p>
          <a:p>
            <a:r>
              <a:rPr lang="nl-NL" sz="2800" dirty="0" smtClean="0"/>
              <a:t>Door </a:t>
            </a:r>
            <a:r>
              <a:rPr lang="nl-NL" sz="2800" dirty="0"/>
              <a:t>vrijhandel ontstaat er een </a:t>
            </a:r>
            <a:r>
              <a:rPr lang="nl-NL" sz="2800" dirty="0" smtClean="0"/>
              <a:t>betere </a:t>
            </a:r>
            <a:r>
              <a:rPr lang="nl-NL" sz="2800" i="1" dirty="0" smtClean="0"/>
              <a:t>internationale </a:t>
            </a:r>
            <a:r>
              <a:rPr lang="nl-NL" sz="2800" i="1" dirty="0"/>
              <a:t>arbeidsverdeling</a:t>
            </a:r>
            <a:r>
              <a:rPr lang="nl-NL" sz="2800" dirty="0"/>
              <a:t>. </a:t>
            </a:r>
            <a:r>
              <a:rPr lang="nl-NL" sz="2800" dirty="0" smtClean="0"/>
              <a:t>Dit betekent </a:t>
            </a:r>
            <a:r>
              <a:rPr lang="nl-NL" sz="2800" dirty="0"/>
              <a:t>dat een product geproduceerd en </a:t>
            </a:r>
            <a:r>
              <a:rPr lang="nl-NL" sz="2800" dirty="0" smtClean="0"/>
              <a:t>geëxporteerd </a:t>
            </a:r>
            <a:r>
              <a:rPr lang="nl-NL" sz="2800" dirty="0"/>
              <a:t>wordt door het </a:t>
            </a:r>
            <a:r>
              <a:rPr lang="nl-NL" sz="2800" dirty="0" smtClean="0"/>
              <a:t>land dat </a:t>
            </a:r>
            <a:r>
              <a:rPr lang="nl-NL" sz="2800" dirty="0"/>
              <a:t>dit het beste en </a:t>
            </a:r>
            <a:r>
              <a:rPr lang="nl-NL" sz="2800" dirty="0" smtClean="0"/>
              <a:t>goedkoopste </a:t>
            </a:r>
            <a:r>
              <a:rPr lang="nl-NL" sz="2800" dirty="0"/>
              <a:t>kan</a:t>
            </a:r>
            <a:r>
              <a:rPr lang="nl-NL" sz="2800" dirty="0" smtClean="0"/>
              <a:t>.</a:t>
            </a:r>
            <a:endParaRPr lang="nl-NL" alt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arbeidsverdeling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5539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Vrijhandelszones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700213"/>
            <a:ext cx="77057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Wereldwijd </a:t>
            </a:r>
            <a:r>
              <a:rPr lang="nl-NL" sz="2800" dirty="0"/>
              <a:t>zijn er </a:t>
            </a:r>
            <a:r>
              <a:rPr lang="nl-NL" sz="2800" dirty="0" smtClean="0"/>
              <a:t>verschillende </a:t>
            </a:r>
            <a:r>
              <a:rPr lang="nl-NL" sz="2800" i="1" dirty="0" smtClean="0"/>
              <a:t>vrijhandelszones</a:t>
            </a:r>
            <a:r>
              <a:rPr lang="nl-NL" sz="2800" dirty="0"/>
              <a:t>. </a:t>
            </a:r>
            <a:endParaRPr lang="nl-NL" sz="2800" dirty="0" smtClean="0"/>
          </a:p>
          <a:p>
            <a:r>
              <a:rPr lang="nl-NL" sz="2800" dirty="0" smtClean="0"/>
              <a:t>Dat </a:t>
            </a:r>
            <a:r>
              <a:rPr lang="nl-NL" sz="2800" dirty="0"/>
              <a:t>zijn groepen landen </a:t>
            </a:r>
            <a:r>
              <a:rPr lang="nl-NL" sz="2800" dirty="0" smtClean="0"/>
              <a:t>die geen </a:t>
            </a:r>
            <a:r>
              <a:rPr lang="nl-NL" sz="2800" dirty="0"/>
              <a:t>onderlinge protectiemaatregelen hebben.</a:t>
            </a:r>
          </a:p>
          <a:p>
            <a:endParaRPr lang="nl-NL" sz="2800" dirty="0" smtClean="0"/>
          </a:p>
          <a:p>
            <a:r>
              <a:rPr lang="nl-NL" sz="2800" dirty="0" smtClean="0"/>
              <a:t>Om </a:t>
            </a:r>
            <a:r>
              <a:rPr lang="nl-NL" sz="2800" dirty="0"/>
              <a:t>in heel de wereld de vrije handel te </a:t>
            </a:r>
            <a:r>
              <a:rPr lang="nl-NL" sz="2800" dirty="0" smtClean="0"/>
              <a:t> bevorderen, </a:t>
            </a:r>
            <a:r>
              <a:rPr lang="nl-NL" sz="2800" dirty="0"/>
              <a:t>maken landen </a:t>
            </a:r>
            <a:r>
              <a:rPr lang="nl-NL" sz="2800" dirty="0" smtClean="0"/>
              <a:t>afspraken met elkaar over </a:t>
            </a:r>
            <a:r>
              <a:rPr lang="nl-NL" sz="2800" dirty="0"/>
              <a:t>het afschaffen van protectiemaatregelen. </a:t>
            </a:r>
            <a:endParaRPr lang="nl-NL" sz="2800" dirty="0" smtClean="0"/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78997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WTO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611560" y="1262952"/>
            <a:ext cx="77057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De </a:t>
            </a:r>
            <a:r>
              <a:rPr lang="nl-NL" sz="2800" i="1" dirty="0"/>
              <a:t>WTO </a:t>
            </a:r>
            <a:r>
              <a:rPr lang="nl-NL" sz="2800" dirty="0"/>
              <a:t>(World Trade </a:t>
            </a:r>
            <a:r>
              <a:rPr lang="nl-NL" sz="2800" dirty="0" err="1"/>
              <a:t>Organization</a:t>
            </a:r>
            <a:r>
              <a:rPr lang="nl-NL" sz="2800" dirty="0"/>
              <a:t> </a:t>
            </a:r>
            <a:r>
              <a:rPr lang="nl-NL" sz="2800" dirty="0" smtClean="0"/>
              <a:t>is </a:t>
            </a:r>
            <a:r>
              <a:rPr lang="nl-NL" sz="2800" dirty="0"/>
              <a:t>Wereld </a:t>
            </a:r>
            <a:r>
              <a:rPr lang="nl-NL" sz="2800" dirty="0" smtClean="0"/>
              <a:t>Handels Organisatie) leidt de onderhandelingen om </a:t>
            </a:r>
            <a:r>
              <a:rPr lang="nl-NL" sz="2800" dirty="0"/>
              <a:t>in </a:t>
            </a:r>
            <a:r>
              <a:rPr lang="nl-NL" sz="2800" dirty="0" smtClean="0"/>
              <a:t>de </a:t>
            </a:r>
            <a:r>
              <a:rPr lang="nl-NL" sz="2800" dirty="0"/>
              <a:t>wereld de vrije handel te  bevorderen </a:t>
            </a:r>
            <a:r>
              <a:rPr lang="nl-NL" sz="2800" dirty="0" smtClean="0"/>
              <a:t>en afspraken te maken over </a:t>
            </a:r>
            <a:r>
              <a:rPr lang="nl-NL" sz="2800" dirty="0"/>
              <a:t>het afschaffen van protectiemaatregelen. </a:t>
            </a:r>
          </a:p>
          <a:p>
            <a:endParaRPr lang="nl-NL" sz="2800" dirty="0"/>
          </a:p>
          <a:p>
            <a:r>
              <a:rPr lang="nl-NL" sz="2800" dirty="0"/>
              <a:t>Voorwaarde daarbij is dat de concurrentie tussen die landen eerlijk </a:t>
            </a:r>
            <a:r>
              <a:rPr lang="nl-NL" sz="2800" dirty="0" smtClean="0"/>
              <a:t>moet verlopen</a:t>
            </a:r>
            <a:r>
              <a:rPr lang="nl-NL" sz="2800" dirty="0"/>
              <a:t>. Dat betekent overal </a:t>
            </a:r>
            <a:r>
              <a:rPr lang="nl-NL" sz="2800" dirty="0" smtClean="0"/>
              <a:t>fatsoenlijke arbeidsomstandigheden</a:t>
            </a:r>
            <a:r>
              <a:rPr lang="nl-NL" sz="2800" dirty="0"/>
              <a:t>, </a:t>
            </a:r>
            <a:r>
              <a:rPr lang="nl-NL" sz="2800" dirty="0" smtClean="0"/>
              <a:t>geen kinderarbeid </a:t>
            </a:r>
            <a:r>
              <a:rPr lang="nl-NL" sz="2800" dirty="0"/>
              <a:t>en bijvoorbeeld dezelfde milieuregels.</a:t>
            </a:r>
            <a:endParaRPr lang="nl-NL" altLang="nl-NL" sz="2800" dirty="0"/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42207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a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e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e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e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e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ed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Standaardontwerp</vt:lpstr>
      <vt:lpstr>§8.3 Vrijhandel of niet?</vt:lpstr>
      <vt:lpstr>Slide 2</vt:lpstr>
      <vt:lpstr>Slide 3</vt:lpstr>
      <vt:lpstr>Slide 4</vt:lpstr>
      <vt:lpstr>Slide 5</vt:lpstr>
      <vt:lpstr>Slide 6</vt:lpstr>
      <vt:lpstr>Vrijhandelszones</vt:lpstr>
      <vt:lpstr>WTO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sa-documentum</cp:lastModifiedBy>
  <cp:revision>50</cp:revision>
  <dcterms:created xsi:type="dcterms:W3CDTF">2011-02-22T13:52:07Z</dcterms:created>
  <dcterms:modified xsi:type="dcterms:W3CDTF">2016-05-31T10:15:07Z</dcterms:modified>
</cp:coreProperties>
</file>