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Default Extension="emf" ContentType="image/x-emf"/>
  <Override PartName="/ppt/tags/tag3.xml" ContentType="application/vnd.openxmlformats-officedocument.presentationml.tags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9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9" r:id="rId2"/>
    <p:sldId id="266" r:id="rId3"/>
    <p:sldId id="283" r:id="rId4"/>
    <p:sldId id="280" r:id="rId5"/>
    <p:sldId id="284" r:id="rId6"/>
    <p:sldId id="274" r:id="rId7"/>
    <p:sldId id="267" r:id="rId8"/>
    <p:sldId id="285" r:id="rId9"/>
  </p:sldIdLst>
  <p:sldSz cx="9144000" cy="6858000" type="screen4x3"/>
  <p:notesSz cx="6858000" cy="9144000"/>
  <p:custDataLst>
    <p:tags r:id="rId11"/>
  </p:custDataLst>
  <p:defaultTextStyle>
    <a:defPPr>
      <a:defRPr lang="nl-NL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ichiel Smit" initials="MS" lastIdx="9" clrIdx="0"/>
  <p:cmAuthor id="1" name="Vries, Sander de" initials="SdV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99CC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51" autoAdjust="0"/>
  </p:normalViewPr>
  <p:slideViewPr>
    <p:cSldViewPr>
      <p:cViewPr>
        <p:scale>
          <a:sx n="100" d="100"/>
          <a:sy n="100" d="100"/>
        </p:scale>
        <p:origin x="-1848" y="-5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B35C9A-E170-4607-8EC8-0851105BF3CA}" type="datetimeFigureOut">
              <a:rPr lang="nl-NL" smtClean="0"/>
              <a:pPr/>
              <a:t>31-5-2016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91C5DA-D646-4CE7-9DF6-2B50DC1E043B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8101344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91C5DA-D646-4CE7-9DF6-2B50DC1E043B}" type="slidenum">
              <a:rPr lang="nl-NL" smtClean="0"/>
              <a:pPr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8442014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altLang="nl-NL" smtClean="0"/>
          </a:p>
        </p:txBody>
      </p:sp>
      <p:sp>
        <p:nvSpPr>
          <p:cNvPr id="17412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9E5808E4-83A8-4B45-8016-E790E22DBE83}" type="slidenum">
              <a:rPr lang="nl-NL" altLang="nl-NL" sz="1200">
                <a:latin typeface="Calibri" panose="020F0502020204030204" pitchFamily="34" charset="0"/>
              </a:rPr>
              <a:pPr algn="r" eaLnBrk="1" hangingPunct="1"/>
              <a:t>2</a:t>
            </a:fld>
            <a:endParaRPr lang="nl-NL" altLang="nl-NL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020998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altLang="nl-NL" smtClean="0"/>
          </a:p>
        </p:txBody>
      </p:sp>
      <p:sp>
        <p:nvSpPr>
          <p:cNvPr id="17412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9E5808E4-83A8-4B45-8016-E790E22DBE83}" type="slidenum">
              <a:rPr lang="nl-NL" altLang="nl-NL" sz="1200">
                <a:latin typeface="Calibri" panose="020F0502020204030204" pitchFamily="34" charset="0"/>
              </a:rPr>
              <a:pPr algn="r" eaLnBrk="1" hangingPunct="1"/>
              <a:t>3</a:t>
            </a:fld>
            <a:endParaRPr lang="nl-NL" altLang="nl-NL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861605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altLang="nl-NL" smtClean="0"/>
          </a:p>
        </p:txBody>
      </p:sp>
      <p:sp>
        <p:nvSpPr>
          <p:cNvPr id="17412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9E5808E4-83A8-4B45-8016-E790E22DBE83}" type="slidenum">
              <a:rPr lang="nl-NL" altLang="nl-NL" sz="1200">
                <a:latin typeface="Calibri" panose="020F0502020204030204" pitchFamily="34" charset="0"/>
              </a:rPr>
              <a:pPr algn="r" eaLnBrk="1" hangingPunct="1"/>
              <a:t>4</a:t>
            </a:fld>
            <a:endParaRPr lang="nl-NL" altLang="nl-NL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924620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altLang="nl-NL" smtClean="0"/>
          </a:p>
        </p:txBody>
      </p:sp>
      <p:sp>
        <p:nvSpPr>
          <p:cNvPr id="17412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9E5808E4-83A8-4B45-8016-E790E22DBE83}" type="slidenum">
              <a:rPr lang="nl-NL" altLang="nl-NL" sz="1200">
                <a:latin typeface="Calibri" panose="020F0502020204030204" pitchFamily="34" charset="0"/>
              </a:rPr>
              <a:pPr algn="r" eaLnBrk="1" hangingPunct="1"/>
              <a:t>5</a:t>
            </a:fld>
            <a:endParaRPr lang="nl-NL" altLang="nl-NL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135505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altLang="nl-NL" smtClean="0"/>
          </a:p>
        </p:txBody>
      </p:sp>
      <p:sp>
        <p:nvSpPr>
          <p:cNvPr id="17412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9E5808E4-83A8-4B45-8016-E790E22DBE83}" type="slidenum">
              <a:rPr lang="nl-NL" altLang="nl-NL" sz="1200">
                <a:latin typeface="Calibri" panose="020F0502020204030204" pitchFamily="34" charset="0"/>
              </a:rPr>
              <a:pPr algn="r" eaLnBrk="1" hangingPunct="1"/>
              <a:t>6</a:t>
            </a:fld>
            <a:endParaRPr lang="nl-NL" altLang="nl-NL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306650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altLang="nl-NL" smtClean="0"/>
          </a:p>
        </p:txBody>
      </p:sp>
      <p:sp>
        <p:nvSpPr>
          <p:cNvPr id="18436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EBF4F43C-2E48-41C3-85C5-794A2D5A8166}" type="slidenum">
              <a:rPr lang="nl-NL" altLang="nl-NL" sz="1200">
                <a:latin typeface="Calibri" panose="020F0502020204030204" pitchFamily="34" charset="0"/>
              </a:rPr>
              <a:pPr algn="r" eaLnBrk="1" hangingPunct="1"/>
              <a:t>7</a:t>
            </a:fld>
            <a:endParaRPr lang="nl-NL" altLang="nl-NL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032307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altLang="nl-NL" smtClean="0"/>
          </a:p>
        </p:txBody>
      </p:sp>
      <p:sp>
        <p:nvSpPr>
          <p:cNvPr id="18436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EBF4F43C-2E48-41C3-85C5-794A2D5A8166}" type="slidenum">
              <a:rPr lang="nl-NL" altLang="nl-NL" sz="1200">
                <a:latin typeface="Calibri" panose="020F0502020204030204" pitchFamily="34" charset="0"/>
              </a:rPr>
              <a:pPr algn="r" eaLnBrk="1" hangingPunct="1"/>
              <a:t>8</a:t>
            </a:fld>
            <a:endParaRPr lang="nl-NL" altLang="nl-NL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96530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224B2A-517D-4074-9C97-DAB32EA6EA3C}" type="slidenum">
              <a:rPr lang="nl-NL" altLang="nl-NL"/>
              <a:pPr/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xmlns="" val="3994108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13A692-ECD0-42BF-B172-285DB06F9C5F}" type="slidenum">
              <a:rPr lang="nl-NL" altLang="nl-NL"/>
              <a:pPr/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xmlns="" val="921652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8E04FC-9246-40B7-86B0-21FC8DA32440}" type="slidenum">
              <a:rPr lang="nl-NL" altLang="nl-NL"/>
              <a:pPr/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xmlns="" val="1714388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378669-9163-4AFD-AC5A-B15A4928C01E}" type="slidenum">
              <a:rPr lang="nl-NL" altLang="nl-NL"/>
              <a:pPr/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xmlns="" val="1411293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FA1E9F-0FE2-403B-9C89-5D6D558DFC90}" type="slidenum">
              <a:rPr lang="nl-NL" altLang="nl-NL"/>
              <a:pPr/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xmlns="" val="344110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63C050-F067-40D9-9E56-2111708557A7}" type="slidenum">
              <a:rPr lang="nl-NL" altLang="nl-NL"/>
              <a:pPr/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xmlns="" val="1717412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FA10EC-1E7F-446E-BD24-D00CE7D3491D}" type="slidenum">
              <a:rPr lang="nl-NL" altLang="nl-NL"/>
              <a:pPr/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xmlns="" val="3497422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E92E36-FC98-4FC6-9B81-763E2997E0ED}" type="slidenum">
              <a:rPr lang="nl-NL" altLang="nl-NL"/>
              <a:pPr/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xmlns="" val="1003151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C9177C-29B7-4D5B-920D-235D01C6D2CA}" type="slidenum">
              <a:rPr lang="nl-NL" altLang="nl-NL"/>
              <a:pPr/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xmlns="" val="467365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0FC456-7271-4F15-A105-A011DD795DF0}" type="slidenum">
              <a:rPr lang="nl-NL" altLang="nl-NL"/>
              <a:pPr/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xmlns="" val="273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F937B0-2AC6-4D4F-BDD1-F92E36D551DA}" type="slidenum">
              <a:rPr lang="nl-NL" altLang="nl-NL"/>
              <a:pPr/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xmlns="" val="2405701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Klik om het opmaakprofiel van de modeltitel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Klik om de opmaakprofielen van de modeltekst te bewerken</a:t>
            </a:r>
          </a:p>
          <a:p>
            <a:pPr lvl="1"/>
            <a:r>
              <a:rPr lang="nl-NL" altLang="nl-NL" smtClean="0"/>
              <a:t>Tweede niveau</a:t>
            </a:r>
          </a:p>
          <a:p>
            <a:pPr lvl="2"/>
            <a:r>
              <a:rPr lang="nl-NL" altLang="nl-NL" smtClean="0"/>
              <a:t>Derde niveau</a:t>
            </a:r>
          </a:p>
          <a:p>
            <a:pPr lvl="3"/>
            <a:r>
              <a:rPr lang="nl-NL" altLang="nl-NL" smtClean="0"/>
              <a:t>Vierde niveau</a:t>
            </a:r>
          </a:p>
          <a:p>
            <a:pPr lvl="4"/>
            <a:r>
              <a:rPr lang="nl-NL" alt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nl-NL" alt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nl-NL" alt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144B4C4-F508-409B-B52D-19649972599F}" type="slidenum">
              <a:rPr lang="nl-NL" altLang="nl-NL"/>
              <a:pPr/>
              <a:t>‹#›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Relationship Id="rId4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Relationship Id="rId4" Type="http://schemas.openxmlformats.org/officeDocument/2006/relationships/image" Target="../media/image1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Relationship Id="rId4" Type="http://schemas.openxmlformats.org/officeDocument/2006/relationships/image" Target="../media/image1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9.x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el 4"/>
          <p:cNvSpPr>
            <a:spLocks noGrp="1"/>
          </p:cNvSpPr>
          <p:nvPr>
            <p:ph type="title"/>
          </p:nvPr>
        </p:nvSpPr>
        <p:spPr>
          <a:xfrm>
            <a:off x="561232" y="260648"/>
            <a:ext cx="8004175" cy="1143000"/>
          </a:xfrm>
        </p:spPr>
        <p:txBody>
          <a:bodyPr/>
          <a:lstStyle/>
          <a:p>
            <a:pPr eaLnBrk="1" hangingPunct="1"/>
            <a:r>
              <a:rPr lang="nl-NL" altLang="nl-NL" sz="4000" dirty="0" smtClean="0">
                <a:solidFill>
                  <a:srgbClr val="54BDF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§8.3 Vrijhandel of niet?</a:t>
            </a:r>
          </a:p>
        </p:txBody>
      </p:sp>
      <p:sp>
        <p:nvSpPr>
          <p:cNvPr id="13314" name="Tijdelijke aanduiding voor inhoud 8"/>
          <p:cNvSpPr>
            <a:spLocks noGrp="1"/>
          </p:cNvSpPr>
          <p:nvPr>
            <p:ph idx="1"/>
          </p:nvPr>
        </p:nvSpPr>
        <p:spPr>
          <a:xfrm>
            <a:off x="827088" y="2060575"/>
            <a:ext cx="7991475" cy="3562350"/>
          </a:xfrm>
        </p:spPr>
        <p:txBody>
          <a:bodyPr/>
          <a:lstStyle/>
          <a:p>
            <a:pPr marL="0" indent="-514350" eaLnBrk="1" hangingPunct="1">
              <a:buClr>
                <a:srgbClr val="92D050"/>
              </a:buClr>
              <a:buFont typeface="Arial" panose="020B0604020202020204" pitchFamily="34" charset="0"/>
              <a:buNone/>
            </a:pPr>
            <a:r>
              <a:rPr lang="nl-NL" alt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In deze </a:t>
            </a:r>
            <a:r>
              <a:rPr lang="nl-NL" altLang="nl-N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PowerPoint-presentatie</a:t>
            </a:r>
            <a:r>
              <a:rPr lang="nl-NL" altLang="nl-NL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alt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leer je:</a:t>
            </a:r>
          </a:p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hoe een land zijn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internationale concurrentiepositie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kan versterken</a:t>
            </a:r>
          </a:p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welke handelsbelemmeringen er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zijn</a:t>
            </a:r>
          </a:p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wat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de gevolgen van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die handelsbelemmeringen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zijn</a:t>
            </a:r>
          </a:p>
        </p:txBody>
      </p:sp>
      <p:sp>
        <p:nvSpPr>
          <p:cNvPr id="13316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nl-NL" altLang="nl-NL" sz="1000" dirty="0">
                <a:solidFill>
                  <a:srgbClr val="898989"/>
                </a:solidFill>
                <a:cs typeface="Arial" panose="020B0604020202020204" pitchFamily="34" charset="0"/>
              </a:rPr>
              <a:t>© Noordhoff Uitgevers </a:t>
            </a:r>
            <a:r>
              <a:rPr lang="nl-NL" altLang="nl-NL" sz="1000" dirty="0" smtClean="0">
                <a:solidFill>
                  <a:srgbClr val="898989"/>
                </a:solidFill>
                <a:cs typeface="Arial" panose="020B0604020202020204" pitchFamily="34" charset="0"/>
              </a:rPr>
              <a:t>2015</a:t>
            </a:r>
            <a:endParaRPr lang="nl-NL" altLang="nl-NL" sz="1000" dirty="0">
              <a:solidFill>
                <a:srgbClr val="898989"/>
              </a:solidFill>
              <a:cs typeface="Arial" panose="020B0604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xmlns="" val="40129862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Rechthoek 9"/>
          <p:cNvSpPr>
            <a:spLocks noChangeArrowheads="1"/>
          </p:cNvSpPr>
          <p:nvPr/>
        </p:nvSpPr>
        <p:spPr bwMode="auto">
          <a:xfrm>
            <a:off x="596206" y="1844675"/>
            <a:ext cx="7561263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nl-NL" sz="2800" dirty="0"/>
              <a:t>De </a:t>
            </a:r>
            <a:r>
              <a:rPr lang="nl-NL" sz="2800" i="1" dirty="0"/>
              <a:t>internationale concurrentiepositie </a:t>
            </a:r>
            <a:r>
              <a:rPr lang="nl-NL" sz="2800" dirty="0"/>
              <a:t>geeft aan in hoeverre een land in staat is om beter en/of goedkoper te produceren dan andere landen</a:t>
            </a:r>
            <a:r>
              <a:rPr lang="nl-NL" sz="2800" dirty="0" smtClean="0"/>
              <a:t>.</a:t>
            </a:r>
            <a:endParaRPr lang="nl-NL" sz="2800" dirty="0"/>
          </a:p>
        </p:txBody>
      </p:sp>
      <p:sp>
        <p:nvSpPr>
          <p:cNvPr id="10248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 sz="1000" dirty="0">
                <a:solidFill>
                  <a:srgbClr val="898989"/>
                </a:solidFill>
              </a:rPr>
              <a:t>© Noordhoff Uitgevers </a:t>
            </a:r>
            <a:r>
              <a:rPr lang="nl-NL" altLang="nl-NL" sz="1000" dirty="0" smtClean="0">
                <a:solidFill>
                  <a:srgbClr val="898989"/>
                </a:solidFill>
              </a:rPr>
              <a:t>2015</a:t>
            </a:r>
            <a:endParaRPr lang="nl-NL" altLang="nl-NL" sz="1000" dirty="0">
              <a:solidFill>
                <a:srgbClr val="898989"/>
              </a:solidFill>
            </a:endParaRPr>
          </a:p>
        </p:txBody>
      </p:sp>
      <p:sp>
        <p:nvSpPr>
          <p:cNvPr id="8" name="Titel 4"/>
          <p:cNvSpPr txBox="1">
            <a:spLocks/>
          </p:cNvSpPr>
          <p:nvPr/>
        </p:nvSpPr>
        <p:spPr>
          <a:xfrm>
            <a:off x="569912" y="569913"/>
            <a:ext cx="8004175" cy="1143000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nl-NL" altLang="nl-NL" sz="4000" dirty="0" smtClean="0">
                <a:solidFill>
                  <a:srgbClr val="54BDF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Internationale handelspositie </a:t>
            </a:r>
            <a:endParaRPr lang="nl-NL" altLang="nl-NL" sz="4000" dirty="0">
              <a:solidFill>
                <a:srgbClr val="54BDF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xmlns="" val="22171583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6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Tekstvak 10"/>
          <p:cNvSpPr txBox="1">
            <a:spLocks noChangeArrowheads="1"/>
          </p:cNvSpPr>
          <p:nvPr/>
        </p:nvSpPr>
        <p:spPr bwMode="auto">
          <a:xfrm>
            <a:off x="827088" y="2852738"/>
            <a:ext cx="792162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nl-NL" altLang="nl-NL" sz="2800">
              <a:latin typeface="Corbel" panose="020B0503020204020204" pitchFamily="34" charset="0"/>
            </a:endParaRPr>
          </a:p>
          <a:p>
            <a:pPr eaLnBrk="1" hangingPunct="1"/>
            <a:endParaRPr lang="nl-NL" altLang="nl-NL" sz="1800">
              <a:latin typeface="Corbel" panose="020B0503020204020204" pitchFamily="34" charset="0"/>
            </a:endParaRPr>
          </a:p>
        </p:txBody>
      </p:sp>
      <p:sp>
        <p:nvSpPr>
          <p:cNvPr id="10246" name="Rechthoek 9"/>
          <p:cNvSpPr>
            <a:spLocks noChangeArrowheads="1"/>
          </p:cNvSpPr>
          <p:nvPr/>
        </p:nvSpPr>
        <p:spPr bwMode="auto">
          <a:xfrm>
            <a:off x="596206" y="1844675"/>
            <a:ext cx="7561263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nl-NL" sz="2800" dirty="0" smtClean="0"/>
              <a:t>De </a:t>
            </a:r>
            <a:r>
              <a:rPr lang="nl-NL" sz="2800" dirty="0"/>
              <a:t>internationale handel is </a:t>
            </a:r>
            <a:r>
              <a:rPr lang="nl-NL" sz="2800" dirty="0" smtClean="0"/>
              <a:t>belangrijk </a:t>
            </a:r>
            <a:r>
              <a:rPr lang="nl-NL" sz="2800" dirty="0"/>
              <a:t>voor de Nederlandse welvaart.</a:t>
            </a:r>
          </a:p>
          <a:p>
            <a:r>
              <a:rPr lang="nl-NL" sz="2800" dirty="0"/>
              <a:t>Daarom is het nodig dat Nederland een aantrekkelijke handelspartner is </a:t>
            </a:r>
            <a:r>
              <a:rPr lang="nl-NL" sz="2800" dirty="0" smtClean="0"/>
              <a:t>voor andere </a:t>
            </a:r>
            <a:r>
              <a:rPr lang="nl-NL" sz="2800" dirty="0"/>
              <a:t>landen. </a:t>
            </a:r>
            <a:endParaRPr lang="nl-NL" sz="2800" dirty="0" smtClean="0"/>
          </a:p>
          <a:p>
            <a:r>
              <a:rPr lang="nl-NL" sz="2800" dirty="0" smtClean="0"/>
              <a:t>We hebben een sterke </a:t>
            </a:r>
            <a:r>
              <a:rPr lang="nl-NL" sz="2800" dirty="0"/>
              <a:t>internationale </a:t>
            </a:r>
            <a:r>
              <a:rPr lang="nl-NL" sz="2800" dirty="0" smtClean="0"/>
              <a:t>concurrentiepositie als Nederlandse bedrijven producten </a:t>
            </a:r>
            <a:r>
              <a:rPr lang="nl-NL" sz="2800" dirty="0"/>
              <a:t>van goede kwaliteit leveren tegen een aantrekkelijke prijs. </a:t>
            </a:r>
            <a:endParaRPr lang="nl-NL" sz="2800" dirty="0" smtClean="0"/>
          </a:p>
        </p:txBody>
      </p:sp>
      <p:sp>
        <p:nvSpPr>
          <p:cNvPr id="10248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 sz="1000" dirty="0">
                <a:solidFill>
                  <a:srgbClr val="898989"/>
                </a:solidFill>
              </a:rPr>
              <a:t>© Noordhoff Uitgevers </a:t>
            </a:r>
            <a:r>
              <a:rPr lang="nl-NL" altLang="nl-NL" sz="1000" dirty="0" smtClean="0">
                <a:solidFill>
                  <a:srgbClr val="898989"/>
                </a:solidFill>
              </a:rPr>
              <a:t>2015</a:t>
            </a:r>
            <a:endParaRPr lang="nl-NL" altLang="nl-NL" sz="1000" dirty="0">
              <a:solidFill>
                <a:srgbClr val="898989"/>
              </a:solidFill>
            </a:endParaRPr>
          </a:p>
        </p:txBody>
      </p:sp>
      <p:sp>
        <p:nvSpPr>
          <p:cNvPr id="8" name="Titel 4"/>
          <p:cNvSpPr txBox="1">
            <a:spLocks/>
          </p:cNvSpPr>
          <p:nvPr/>
        </p:nvSpPr>
        <p:spPr>
          <a:xfrm>
            <a:off x="569912" y="569913"/>
            <a:ext cx="8004175" cy="1143000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nl-NL" altLang="nl-NL" sz="4000" dirty="0" smtClean="0">
                <a:solidFill>
                  <a:srgbClr val="54BDF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Internationale handelspositie </a:t>
            </a:r>
            <a:endParaRPr lang="nl-NL" altLang="nl-NL" sz="4000" dirty="0">
              <a:solidFill>
                <a:srgbClr val="54BDF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xmlns="" val="39857050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6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Tekstvak 10"/>
          <p:cNvSpPr txBox="1">
            <a:spLocks noChangeArrowheads="1"/>
          </p:cNvSpPr>
          <p:nvPr/>
        </p:nvSpPr>
        <p:spPr bwMode="auto">
          <a:xfrm>
            <a:off x="827088" y="2852738"/>
            <a:ext cx="792162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nl-NL" altLang="nl-NL" sz="2800">
              <a:latin typeface="Corbel" panose="020B0503020204020204" pitchFamily="34" charset="0"/>
            </a:endParaRPr>
          </a:p>
          <a:p>
            <a:pPr eaLnBrk="1" hangingPunct="1"/>
            <a:endParaRPr lang="nl-NL" altLang="nl-NL" sz="1800">
              <a:latin typeface="Corbel" panose="020B0503020204020204" pitchFamily="34" charset="0"/>
            </a:endParaRPr>
          </a:p>
        </p:txBody>
      </p:sp>
      <p:sp>
        <p:nvSpPr>
          <p:cNvPr id="10246" name="Rechthoek 9"/>
          <p:cNvSpPr>
            <a:spLocks noChangeArrowheads="1"/>
          </p:cNvSpPr>
          <p:nvPr/>
        </p:nvSpPr>
        <p:spPr bwMode="auto">
          <a:xfrm>
            <a:off x="766918" y="1733551"/>
            <a:ext cx="7561263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nl-NL" sz="2800" i="1" dirty="0" smtClean="0"/>
              <a:t>Protectiemaatregelen </a:t>
            </a:r>
            <a:r>
              <a:rPr lang="nl-NL" sz="2800" dirty="0" smtClean="0"/>
              <a:t>(of </a:t>
            </a:r>
            <a:r>
              <a:rPr lang="nl-NL" sz="2800" i="1" dirty="0" smtClean="0"/>
              <a:t>protectionisme </a:t>
            </a:r>
            <a:r>
              <a:rPr lang="nl-NL" sz="2800" dirty="0"/>
              <a:t>of </a:t>
            </a:r>
            <a:r>
              <a:rPr lang="nl-NL" sz="2800" i="1" dirty="0" smtClean="0"/>
              <a:t>handelsbelemmeringen) </a:t>
            </a:r>
            <a:r>
              <a:rPr lang="nl-NL" sz="2800" dirty="0" smtClean="0"/>
              <a:t>zijn maatregelen die de EU neemt om </a:t>
            </a:r>
            <a:r>
              <a:rPr lang="nl-NL" sz="2800" dirty="0"/>
              <a:t>de productie </a:t>
            </a:r>
            <a:r>
              <a:rPr lang="nl-NL" sz="2800" dirty="0" smtClean="0"/>
              <a:t>en werkgelegenheid </a:t>
            </a:r>
            <a:r>
              <a:rPr lang="nl-NL" sz="2800" dirty="0"/>
              <a:t>van bedrijven in de EU </a:t>
            </a:r>
            <a:r>
              <a:rPr lang="nl-NL" sz="2800" dirty="0" smtClean="0"/>
              <a:t>te beschermen </a:t>
            </a:r>
            <a:r>
              <a:rPr lang="nl-NL" sz="2800" dirty="0"/>
              <a:t>tegen concurrentie </a:t>
            </a:r>
            <a:r>
              <a:rPr lang="nl-NL" sz="2800" dirty="0" smtClean="0"/>
              <a:t>van buitenaf.</a:t>
            </a:r>
          </a:p>
          <a:p>
            <a:endParaRPr lang="nl-NL" sz="2800" dirty="0"/>
          </a:p>
          <a:p>
            <a:r>
              <a:rPr lang="nl-NL" sz="2800" dirty="0"/>
              <a:t>Het tegenovergestelde van protectionisme is </a:t>
            </a:r>
            <a:r>
              <a:rPr lang="nl-NL" sz="2800" dirty="0" smtClean="0"/>
              <a:t>vrijhandel</a:t>
            </a:r>
            <a:r>
              <a:rPr lang="nl-NL" dirty="0"/>
              <a:t>.</a:t>
            </a:r>
            <a:endParaRPr lang="nl-NL" dirty="0" smtClean="0"/>
          </a:p>
        </p:txBody>
      </p:sp>
      <p:sp>
        <p:nvSpPr>
          <p:cNvPr id="10248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 sz="1000" dirty="0">
                <a:solidFill>
                  <a:srgbClr val="898989"/>
                </a:solidFill>
              </a:rPr>
              <a:t>© Noordhoff Uitgevers </a:t>
            </a:r>
            <a:r>
              <a:rPr lang="nl-NL" altLang="nl-NL" sz="1000" dirty="0" smtClean="0">
                <a:solidFill>
                  <a:srgbClr val="898989"/>
                </a:solidFill>
              </a:rPr>
              <a:t>2015</a:t>
            </a:r>
            <a:endParaRPr lang="nl-NL" altLang="nl-NL" sz="1000" dirty="0">
              <a:solidFill>
                <a:srgbClr val="898989"/>
              </a:solidFill>
            </a:endParaRPr>
          </a:p>
        </p:txBody>
      </p:sp>
      <p:sp>
        <p:nvSpPr>
          <p:cNvPr id="8" name="Titel 4"/>
          <p:cNvSpPr txBox="1">
            <a:spLocks/>
          </p:cNvSpPr>
          <p:nvPr/>
        </p:nvSpPr>
        <p:spPr>
          <a:xfrm>
            <a:off x="569912" y="569913"/>
            <a:ext cx="8004175" cy="1143000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nl-NL" altLang="nl-NL" sz="4000" dirty="0" smtClean="0">
                <a:solidFill>
                  <a:srgbClr val="54BDF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Bescherming </a:t>
            </a:r>
            <a:endParaRPr lang="nl-NL" altLang="nl-NL" sz="4000" dirty="0">
              <a:solidFill>
                <a:srgbClr val="54BDF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xmlns="" val="6291169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6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Tekstvak 10"/>
          <p:cNvSpPr txBox="1">
            <a:spLocks noChangeArrowheads="1"/>
          </p:cNvSpPr>
          <p:nvPr/>
        </p:nvSpPr>
        <p:spPr bwMode="auto">
          <a:xfrm>
            <a:off x="827088" y="2852738"/>
            <a:ext cx="792162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nl-NL" altLang="nl-NL" sz="2800">
              <a:latin typeface="Corbel" panose="020B0503020204020204" pitchFamily="34" charset="0"/>
            </a:endParaRPr>
          </a:p>
          <a:p>
            <a:pPr eaLnBrk="1" hangingPunct="1"/>
            <a:endParaRPr lang="nl-NL" altLang="nl-NL" sz="1800">
              <a:latin typeface="Corbel" panose="020B0503020204020204" pitchFamily="34" charset="0"/>
            </a:endParaRPr>
          </a:p>
        </p:txBody>
      </p:sp>
      <p:sp>
        <p:nvSpPr>
          <p:cNvPr id="10246" name="Rechthoek 9"/>
          <p:cNvSpPr>
            <a:spLocks noChangeArrowheads="1"/>
          </p:cNvSpPr>
          <p:nvPr/>
        </p:nvSpPr>
        <p:spPr bwMode="auto">
          <a:xfrm>
            <a:off x="689115" y="1466117"/>
            <a:ext cx="8197570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nl-NL" dirty="0" smtClean="0"/>
              <a:t>Om bedrijven in de EU te beschermen kan de EU:</a:t>
            </a:r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i="1" dirty="0" smtClean="0"/>
              <a:t>invoerrechten </a:t>
            </a:r>
            <a:r>
              <a:rPr lang="nl-NL" dirty="0" smtClean="0"/>
              <a:t>(of </a:t>
            </a:r>
            <a:r>
              <a:rPr lang="nl-NL" i="1" dirty="0" smtClean="0"/>
              <a:t>douanerechten </a:t>
            </a:r>
            <a:r>
              <a:rPr lang="nl-NL" dirty="0"/>
              <a:t>of </a:t>
            </a:r>
            <a:r>
              <a:rPr lang="nl-NL" i="1" dirty="0" smtClean="0"/>
              <a:t>importheffingen) </a:t>
            </a:r>
            <a:r>
              <a:rPr lang="nl-NL" dirty="0" smtClean="0"/>
              <a:t>heffen</a:t>
            </a:r>
            <a:r>
              <a:rPr lang="nl-NL" dirty="0"/>
              <a:t>: de </a:t>
            </a:r>
            <a:r>
              <a:rPr lang="nl-NL" i="1" dirty="0"/>
              <a:t>douane </a:t>
            </a:r>
            <a:r>
              <a:rPr lang="nl-NL" dirty="0"/>
              <a:t>heft belasting op ingevoerde producten</a:t>
            </a:r>
            <a:r>
              <a:rPr lang="nl-NL" dirty="0" smtClean="0"/>
              <a:t>. Deze </a:t>
            </a:r>
            <a:r>
              <a:rPr lang="nl-NL" dirty="0"/>
              <a:t>producten worden daardoor duurder</a:t>
            </a:r>
            <a:r>
              <a:rPr lang="nl-NL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i="1" dirty="0"/>
              <a:t>c</a:t>
            </a:r>
            <a:r>
              <a:rPr lang="nl-NL" i="1" dirty="0" smtClean="0"/>
              <a:t>ontingentering (</a:t>
            </a:r>
            <a:r>
              <a:rPr lang="nl-NL" dirty="0" smtClean="0"/>
              <a:t>of </a:t>
            </a:r>
            <a:r>
              <a:rPr lang="nl-NL" i="1" dirty="0" smtClean="0"/>
              <a:t>importquota) instellen: een </a:t>
            </a:r>
            <a:r>
              <a:rPr lang="nl-NL" dirty="0" smtClean="0"/>
              <a:t>maximum </a:t>
            </a:r>
            <a:r>
              <a:rPr lang="nl-NL" dirty="0"/>
              <a:t>stellen aan het aantal producten dat mag </a:t>
            </a:r>
            <a:r>
              <a:rPr lang="nl-NL" dirty="0" smtClean="0"/>
              <a:t>worden ingevoerd.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 smtClean="0"/>
              <a:t>een </a:t>
            </a:r>
            <a:r>
              <a:rPr lang="nl-NL" i="1" dirty="0"/>
              <a:t>invoerverbod </a:t>
            </a:r>
            <a:r>
              <a:rPr lang="nl-NL" dirty="0"/>
              <a:t>instellen: bepaalde goederen mogen dan helemaal </a:t>
            </a:r>
            <a:r>
              <a:rPr lang="nl-NL" dirty="0" smtClean="0"/>
              <a:t>niet worden </a:t>
            </a:r>
            <a:r>
              <a:rPr lang="nl-NL" dirty="0"/>
              <a:t>ingevoerd in de EU</a:t>
            </a:r>
            <a:r>
              <a:rPr lang="nl-NL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i="1" dirty="0" smtClean="0"/>
              <a:t>exportsubsidie </a:t>
            </a:r>
            <a:r>
              <a:rPr lang="nl-NL" dirty="0"/>
              <a:t>geven: de EU of de Nederlandse overheid geeft </a:t>
            </a:r>
            <a:r>
              <a:rPr lang="nl-NL" dirty="0" smtClean="0"/>
              <a:t>subsidie aan </a:t>
            </a:r>
            <a:r>
              <a:rPr lang="nl-NL" dirty="0"/>
              <a:t>exporterende bedrijven. </a:t>
            </a:r>
            <a:r>
              <a:rPr lang="nl-NL" dirty="0" smtClean="0"/>
              <a:t>Die </a:t>
            </a:r>
            <a:r>
              <a:rPr lang="nl-NL" dirty="0"/>
              <a:t>bedrijven kunnen hun producten </a:t>
            </a:r>
            <a:r>
              <a:rPr lang="nl-NL" dirty="0" smtClean="0"/>
              <a:t>dan goedkoper </a:t>
            </a:r>
            <a:r>
              <a:rPr lang="nl-NL" dirty="0"/>
              <a:t>aan het buitenland verkopen.</a:t>
            </a:r>
            <a:endParaRPr lang="nl-NL" dirty="0" smtClean="0"/>
          </a:p>
        </p:txBody>
      </p:sp>
      <p:sp>
        <p:nvSpPr>
          <p:cNvPr id="10248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 sz="1000" dirty="0">
                <a:solidFill>
                  <a:srgbClr val="898989"/>
                </a:solidFill>
              </a:rPr>
              <a:t>© Noordhoff Uitgevers </a:t>
            </a:r>
            <a:r>
              <a:rPr lang="nl-NL" altLang="nl-NL" sz="1000" dirty="0" smtClean="0">
                <a:solidFill>
                  <a:srgbClr val="898989"/>
                </a:solidFill>
              </a:rPr>
              <a:t>2015</a:t>
            </a:r>
            <a:endParaRPr lang="nl-NL" altLang="nl-NL" sz="1000" dirty="0">
              <a:solidFill>
                <a:srgbClr val="898989"/>
              </a:solidFill>
            </a:endParaRPr>
          </a:p>
        </p:txBody>
      </p:sp>
      <p:sp>
        <p:nvSpPr>
          <p:cNvPr id="8" name="Titel 4"/>
          <p:cNvSpPr txBox="1">
            <a:spLocks/>
          </p:cNvSpPr>
          <p:nvPr/>
        </p:nvSpPr>
        <p:spPr>
          <a:xfrm>
            <a:off x="569912" y="569913"/>
            <a:ext cx="8004175" cy="1143000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nl-NL" altLang="nl-NL" sz="4000" dirty="0" smtClean="0">
                <a:solidFill>
                  <a:srgbClr val="54BDF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Bescherming </a:t>
            </a:r>
            <a:endParaRPr lang="nl-NL" altLang="nl-NL" sz="4000" dirty="0">
              <a:solidFill>
                <a:srgbClr val="54BDF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xmlns="" val="38946825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6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Tekstvak 10"/>
          <p:cNvSpPr txBox="1">
            <a:spLocks noChangeArrowheads="1"/>
          </p:cNvSpPr>
          <p:nvPr/>
        </p:nvSpPr>
        <p:spPr bwMode="auto">
          <a:xfrm>
            <a:off x="827088" y="2852738"/>
            <a:ext cx="792162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nl-NL" altLang="nl-NL" sz="2800">
              <a:latin typeface="Corbel" panose="020B0503020204020204" pitchFamily="34" charset="0"/>
            </a:endParaRPr>
          </a:p>
          <a:p>
            <a:pPr eaLnBrk="1" hangingPunct="1"/>
            <a:endParaRPr lang="nl-NL" altLang="nl-NL" sz="1800">
              <a:latin typeface="Corbel" panose="020B0503020204020204" pitchFamily="34" charset="0"/>
            </a:endParaRPr>
          </a:p>
        </p:txBody>
      </p:sp>
      <p:sp>
        <p:nvSpPr>
          <p:cNvPr id="10246" name="Rechthoek 9"/>
          <p:cNvSpPr>
            <a:spLocks noChangeArrowheads="1"/>
          </p:cNvSpPr>
          <p:nvPr/>
        </p:nvSpPr>
        <p:spPr bwMode="auto">
          <a:xfrm>
            <a:off x="827088" y="1733551"/>
            <a:ext cx="7561263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nl-NL" sz="2800" dirty="0" smtClean="0"/>
              <a:t>Veel </a:t>
            </a:r>
            <a:r>
              <a:rPr lang="nl-NL" sz="2800" dirty="0"/>
              <a:t>mensen zijn voorstander van wereldwijde </a:t>
            </a:r>
            <a:r>
              <a:rPr lang="nl-NL" sz="2800" dirty="0" smtClean="0"/>
              <a:t>vrijhandel omdat zij verwachten </a:t>
            </a:r>
            <a:r>
              <a:rPr lang="nl-NL" sz="2800" dirty="0"/>
              <a:t>dat door vrijhandel de welvaart overal kan toenemen.</a:t>
            </a:r>
          </a:p>
          <a:p>
            <a:endParaRPr lang="nl-NL" sz="2800" dirty="0" smtClean="0"/>
          </a:p>
          <a:p>
            <a:r>
              <a:rPr lang="nl-NL" sz="2800" dirty="0" smtClean="0"/>
              <a:t>Door </a:t>
            </a:r>
            <a:r>
              <a:rPr lang="nl-NL" sz="2800" dirty="0"/>
              <a:t>vrijhandel ontstaat er een </a:t>
            </a:r>
            <a:r>
              <a:rPr lang="nl-NL" sz="2800" dirty="0" smtClean="0"/>
              <a:t>betere </a:t>
            </a:r>
            <a:r>
              <a:rPr lang="nl-NL" sz="2800" i="1" dirty="0" smtClean="0"/>
              <a:t>internationale </a:t>
            </a:r>
            <a:r>
              <a:rPr lang="nl-NL" sz="2800" i="1" dirty="0"/>
              <a:t>arbeidsverdeling</a:t>
            </a:r>
            <a:r>
              <a:rPr lang="nl-NL" sz="2800" dirty="0"/>
              <a:t>. </a:t>
            </a:r>
            <a:r>
              <a:rPr lang="nl-NL" sz="2800" dirty="0" smtClean="0"/>
              <a:t>Dit betekent </a:t>
            </a:r>
            <a:r>
              <a:rPr lang="nl-NL" sz="2800" dirty="0"/>
              <a:t>dat een product geproduceerd en </a:t>
            </a:r>
            <a:r>
              <a:rPr lang="nl-NL" sz="2800" dirty="0" smtClean="0"/>
              <a:t>geëxporteerd </a:t>
            </a:r>
            <a:r>
              <a:rPr lang="nl-NL" sz="2800" dirty="0"/>
              <a:t>wordt door het </a:t>
            </a:r>
            <a:r>
              <a:rPr lang="nl-NL" sz="2800" dirty="0" smtClean="0"/>
              <a:t>land dat </a:t>
            </a:r>
            <a:r>
              <a:rPr lang="nl-NL" sz="2800" dirty="0"/>
              <a:t>dit het beste en </a:t>
            </a:r>
            <a:r>
              <a:rPr lang="nl-NL" sz="2800" dirty="0" smtClean="0"/>
              <a:t>goedkoopste </a:t>
            </a:r>
            <a:r>
              <a:rPr lang="nl-NL" sz="2800" dirty="0"/>
              <a:t>kan</a:t>
            </a:r>
            <a:r>
              <a:rPr lang="nl-NL" sz="2800" dirty="0" smtClean="0"/>
              <a:t>.</a:t>
            </a:r>
            <a:endParaRPr lang="nl-NL" altLang="nl-NL" sz="2800" dirty="0"/>
          </a:p>
        </p:txBody>
      </p:sp>
      <p:sp>
        <p:nvSpPr>
          <p:cNvPr id="10248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 sz="1000" dirty="0">
                <a:solidFill>
                  <a:srgbClr val="898989"/>
                </a:solidFill>
              </a:rPr>
              <a:t>© Noordhoff Uitgevers </a:t>
            </a:r>
            <a:r>
              <a:rPr lang="nl-NL" altLang="nl-NL" sz="1000" dirty="0" smtClean="0">
                <a:solidFill>
                  <a:srgbClr val="898989"/>
                </a:solidFill>
              </a:rPr>
              <a:t>2015</a:t>
            </a:r>
            <a:endParaRPr lang="nl-NL" altLang="nl-NL" sz="1000" dirty="0">
              <a:solidFill>
                <a:srgbClr val="898989"/>
              </a:solidFill>
            </a:endParaRPr>
          </a:p>
        </p:txBody>
      </p:sp>
      <p:sp>
        <p:nvSpPr>
          <p:cNvPr id="8" name="Titel 4"/>
          <p:cNvSpPr txBox="1">
            <a:spLocks/>
          </p:cNvSpPr>
          <p:nvPr/>
        </p:nvSpPr>
        <p:spPr>
          <a:xfrm>
            <a:off x="569912" y="569913"/>
            <a:ext cx="8004175" cy="1143000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nl-NL" sz="4000" dirty="0" smtClean="0">
                <a:solidFill>
                  <a:srgbClr val="54BDF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Internationale arbeidsverdeling</a:t>
            </a:r>
            <a:endParaRPr lang="nl-NL" altLang="nl-NL" sz="4000" dirty="0">
              <a:solidFill>
                <a:srgbClr val="54BDF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xmlns="" val="23553952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6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el 1"/>
          <p:cNvSpPr>
            <a:spLocks noGrp="1"/>
          </p:cNvSpPr>
          <p:nvPr>
            <p:ph type="title" idx="4294967295"/>
          </p:nvPr>
        </p:nvSpPr>
        <p:spPr/>
        <p:txBody>
          <a:bodyPr anchor="t"/>
          <a:lstStyle/>
          <a:p>
            <a:pPr eaLnBrk="1" hangingPunct="1"/>
            <a:r>
              <a:rPr lang="nl-NL" altLang="nl-NL" sz="4000" dirty="0" smtClean="0">
                <a:solidFill>
                  <a:srgbClr val="54BDF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Vrijhandelszones</a:t>
            </a:r>
            <a:endParaRPr lang="nl-NL" altLang="nl-NL" sz="3600" dirty="0" smtClean="0">
              <a:solidFill>
                <a:srgbClr val="54BDF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68" name="Tekstvak 8"/>
          <p:cNvSpPr txBox="1">
            <a:spLocks noChangeArrowheads="1"/>
          </p:cNvSpPr>
          <p:nvPr/>
        </p:nvSpPr>
        <p:spPr bwMode="auto">
          <a:xfrm>
            <a:off x="755650" y="1700213"/>
            <a:ext cx="7705725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nl-NL" sz="2800" dirty="0" smtClean="0"/>
              <a:t>Wereldwijd </a:t>
            </a:r>
            <a:r>
              <a:rPr lang="nl-NL" sz="2800" dirty="0"/>
              <a:t>zijn er </a:t>
            </a:r>
            <a:r>
              <a:rPr lang="nl-NL" sz="2800" dirty="0" smtClean="0"/>
              <a:t>verschillende </a:t>
            </a:r>
            <a:r>
              <a:rPr lang="nl-NL" sz="2800" i="1" dirty="0" smtClean="0"/>
              <a:t>vrijhandelszones</a:t>
            </a:r>
            <a:r>
              <a:rPr lang="nl-NL" sz="2800" dirty="0"/>
              <a:t>. </a:t>
            </a:r>
            <a:endParaRPr lang="nl-NL" sz="2800" dirty="0" smtClean="0"/>
          </a:p>
          <a:p>
            <a:r>
              <a:rPr lang="nl-NL" sz="2800" dirty="0" smtClean="0"/>
              <a:t>Dat </a:t>
            </a:r>
            <a:r>
              <a:rPr lang="nl-NL" sz="2800" dirty="0"/>
              <a:t>zijn groepen landen </a:t>
            </a:r>
            <a:r>
              <a:rPr lang="nl-NL" sz="2800" dirty="0" smtClean="0"/>
              <a:t>die geen </a:t>
            </a:r>
            <a:r>
              <a:rPr lang="nl-NL" sz="2800" dirty="0"/>
              <a:t>onderlinge protectiemaatregelen hebben.</a:t>
            </a:r>
          </a:p>
          <a:p>
            <a:endParaRPr lang="nl-NL" sz="2800" dirty="0" smtClean="0"/>
          </a:p>
          <a:p>
            <a:r>
              <a:rPr lang="nl-NL" sz="2800" dirty="0" smtClean="0"/>
              <a:t>Om </a:t>
            </a:r>
            <a:r>
              <a:rPr lang="nl-NL" sz="2800" dirty="0"/>
              <a:t>in heel de wereld de vrije handel te </a:t>
            </a:r>
            <a:r>
              <a:rPr lang="nl-NL" sz="2800" dirty="0" smtClean="0"/>
              <a:t> bevorderen, </a:t>
            </a:r>
            <a:r>
              <a:rPr lang="nl-NL" sz="2800" dirty="0"/>
              <a:t>maken landen </a:t>
            </a:r>
            <a:r>
              <a:rPr lang="nl-NL" sz="2800" dirty="0" smtClean="0"/>
              <a:t>afspraken met elkaar over </a:t>
            </a:r>
            <a:r>
              <a:rPr lang="nl-NL" sz="2800" dirty="0"/>
              <a:t>het afschaffen van protectiemaatregelen. </a:t>
            </a:r>
            <a:endParaRPr lang="nl-NL" sz="2800" dirty="0" smtClean="0"/>
          </a:p>
        </p:txBody>
      </p:sp>
      <p:sp>
        <p:nvSpPr>
          <p:cNvPr id="11271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 sz="1000" dirty="0">
                <a:solidFill>
                  <a:srgbClr val="898989"/>
                </a:solidFill>
              </a:rPr>
              <a:t>© Noordhoff Uitgevers </a:t>
            </a:r>
            <a:r>
              <a:rPr lang="nl-NL" altLang="nl-NL" sz="1000" dirty="0" smtClean="0">
                <a:solidFill>
                  <a:srgbClr val="898989"/>
                </a:solidFill>
              </a:rPr>
              <a:t>2015</a:t>
            </a:r>
            <a:endParaRPr lang="nl-NL" altLang="nl-NL" sz="1000" dirty="0">
              <a:solidFill>
                <a:srgbClr val="898989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xmlns="" val="37899762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el 1"/>
          <p:cNvSpPr>
            <a:spLocks noGrp="1"/>
          </p:cNvSpPr>
          <p:nvPr>
            <p:ph type="title" idx="4294967295"/>
          </p:nvPr>
        </p:nvSpPr>
        <p:spPr/>
        <p:txBody>
          <a:bodyPr anchor="t"/>
          <a:lstStyle/>
          <a:p>
            <a:pPr eaLnBrk="1" hangingPunct="1"/>
            <a:r>
              <a:rPr lang="nl-NL" altLang="nl-NL" sz="4000" dirty="0" smtClean="0">
                <a:solidFill>
                  <a:srgbClr val="54BDF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WTO</a:t>
            </a:r>
            <a:endParaRPr lang="nl-NL" altLang="nl-NL" sz="3600" dirty="0" smtClean="0">
              <a:solidFill>
                <a:srgbClr val="54BDF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68" name="Tekstvak 8"/>
          <p:cNvSpPr txBox="1">
            <a:spLocks noChangeArrowheads="1"/>
          </p:cNvSpPr>
          <p:nvPr/>
        </p:nvSpPr>
        <p:spPr bwMode="auto">
          <a:xfrm>
            <a:off x="611560" y="1262952"/>
            <a:ext cx="7705725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nl-NL" sz="2800" dirty="0" smtClean="0"/>
              <a:t>De </a:t>
            </a:r>
            <a:r>
              <a:rPr lang="nl-NL" sz="2800" i="1" dirty="0"/>
              <a:t>WTO </a:t>
            </a:r>
            <a:r>
              <a:rPr lang="nl-NL" sz="2800" dirty="0"/>
              <a:t>(World Trade </a:t>
            </a:r>
            <a:r>
              <a:rPr lang="nl-NL" sz="2800" dirty="0" err="1"/>
              <a:t>Organization</a:t>
            </a:r>
            <a:r>
              <a:rPr lang="nl-NL" sz="2800" dirty="0"/>
              <a:t> </a:t>
            </a:r>
            <a:r>
              <a:rPr lang="nl-NL" sz="2800" dirty="0" smtClean="0"/>
              <a:t>is </a:t>
            </a:r>
            <a:r>
              <a:rPr lang="nl-NL" sz="2800" dirty="0"/>
              <a:t>Wereld </a:t>
            </a:r>
            <a:r>
              <a:rPr lang="nl-NL" sz="2800" dirty="0" smtClean="0"/>
              <a:t>Handels Organisatie) leidt de onderhandelingen om </a:t>
            </a:r>
            <a:r>
              <a:rPr lang="nl-NL" sz="2800" dirty="0"/>
              <a:t>in </a:t>
            </a:r>
            <a:r>
              <a:rPr lang="nl-NL" sz="2800" dirty="0" smtClean="0"/>
              <a:t>de </a:t>
            </a:r>
            <a:r>
              <a:rPr lang="nl-NL" sz="2800" dirty="0"/>
              <a:t>wereld de vrije handel te  bevorderen </a:t>
            </a:r>
            <a:r>
              <a:rPr lang="nl-NL" sz="2800" dirty="0" smtClean="0"/>
              <a:t>en afspraken te maken over </a:t>
            </a:r>
            <a:r>
              <a:rPr lang="nl-NL" sz="2800" dirty="0"/>
              <a:t>het afschaffen van protectiemaatregelen. </a:t>
            </a:r>
          </a:p>
          <a:p>
            <a:endParaRPr lang="nl-NL" sz="2800" dirty="0"/>
          </a:p>
          <a:p>
            <a:r>
              <a:rPr lang="nl-NL" sz="2800" dirty="0"/>
              <a:t>Voorwaarde daarbij is dat de concurrentie tussen die landen eerlijk </a:t>
            </a:r>
            <a:r>
              <a:rPr lang="nl-NL" sz="2800" dirty="0" smtClean="0"/>
              <a:t>moet verlopen</a:t>
            </a:r>
            <a:r>
              <a:rPr lang="nl-NL" sz="2800" dirty="0"/>
              <a:t>. Dat betekent overal </a:t>
            </a:r>
            <a:r>
              <a:rPr lang="nl-NL" sz="2800" dirty="0" smtClean="0"/>
              <a:t>fatsoenlijke arbeidsomstandigheden</a:t>
            </a:r>
            <a:r>
              <a:rPr lang="nl-NL" sz="2800" dirty="0"/>
              <a:t>, </a:t>
            </a:r>
            <a:r>
              <a:rPr lang="nl-NL" sz="2800" dirty="0" smtClean="0"/>
              <a:t>geen kinderarbeid </a:t>
            </a:r>
            <a:r>
              <a:rPr lang="nl-NL" sz="2800" dirty="0"/>
              <a:t>en bijvoorbeeld dezelfde milieuregels.</a:t>
            </a:r>
            <a:endParaRPr lang="nl-NL" altLang="nl-NL" sz="2800" dirty="0"/>
          </a:p>
        </p:txBody>
      </p:sp>
      <p:sp>
        <p:nvSpPr>
          <p:cNvPr id="11271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 sz="1000" dirty="0">
                <a:solidFill>
                  <a:srgbClr val="898989"/>
                </a:solidFill>
              </a:rPr>
              <a:t>© Noordhoff Uitgevers </a:t>
            </a:r>
            <a:r>
              <a:rPr lang="nl-NL" altLang="nl-NL" sz="1000" dirty="0" smtClean="0">
                <a:solidFill>
                  <a:srgbClr val="898989"/>
                </a:solidFill>
              </a:rPr>
              <a:t>2015</a:t>
            </a:r>
            <a:endParaRPr lang="nl-NL" altLang="nl-NL" sz="1000" dirty="0">
              <a:solidFill>
                <a:srgbClr val="898989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xmlns="" val="24220730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PRESENTATION_ID" val="09000e5e80a84a0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a655d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a655dc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a655d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a655e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a655e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a655e7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a655ea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a655ed"/>
</p:tagLst>
</file>

<file path=ppt/theme/theme1.xml><?xml version="1.0" encoding="utf-8"?>
<a:theme xmlns:a="http://schemas.openxmlformats.org/drawingml/2006/main" name="Standaardontwerp">
  <a:themeElements>
    <a:clrScheme name="Standaardontwerp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ardontwerp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424</Words>
  <Application>Microsoft Office PowerPoint</Application>
  <PresentationFormat>On-screen Show (4:3)</PresentationFormat>
  <Paragraphs>50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Standaardontwerp</vt:lpstr>
      <vt:lpstr>§8.3 Vrijhandel of niet?</vt:lpstr>
      <vt:lpstr>Slide 2</vt:lpstr>
      <vt:lpstr>Slide 3</vt:lpstr>
      <vt:lpstr>Slide 4</vt:lpstr>
      <vt:lpstr>Slide 5</vt:lpstr>
      <vt:lpstr>Slide 6</vt:lpstr>
      <vt:lpstr>Vrijhandelszones</vt:lpstr>
      <vt:lpstr>WTO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Verzekeraar</dc:title>
  <dc:creator>Joop Mug</dc:creator>
  <cp:lastModifiedBy>sa-documentum</cp:lastModifiedBy>
  <cp:revision>50</cp:revision>
  <dcterms:created xsi:type="dcterms:W3CDTF">2011-02-22T13:52:07Z</dcterms:created>
  <dcterms:modified xsi:type="dcterms:W3CDTF">2016-05-31T10:15:07Z</dcterms:modified>
</cp:coreProperties>
</file>